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18" r:id="rId2"/>
    <p:sldId id="304" r:id="rId3"/>
    <p:sldId id="316" r:id="rId4"/>
    <p:sldId id="328" r:id="rId5"/>
    <p:sldId id="354" r:id="rId6"/>
    <p:sldId id="355" r:id="rId7"/>
    <p:sldId id="327" r:id="rId8"/>
    <p:sldId id="323" r:id="rId9"/>
    <p:sldId id="330" r:id="rId10"/>
    <p:sldId id="341" r:id="rId11"/>
    <p:sldId id="342" r:id="rId12"/>
    <p:sldId id="343" r:id="rId13"/>
    <p:sldId id="344" r:id="rId14"/>
    <p:sldId id="345" r:id="rId15"/>
    <p:sldId id="351" r:id="rId16"/>
    <p:sldId id="352" r:id="rId17"/>
    <p:sldId id="353" r:id="rId18"/>
    <p:sldId id="346" r:id="rId19"/>
    <p:sldId id="347" r:id="rId20"/>
    <p:sldId id="348" r:id="rId21"/>
    <p:sldId id="349" r:id="rId22"/>
    <p:sldId id="350" r:id="rId23"/>
    <p:sldId id="312" r:id="rId24"/>
    <p:sldId id="337" r:id="rId25"/>
    <p:sldId id="339" r:id="rId26"/>
    <p:sldId id="29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88C8E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7172" autoAdjust="0"/>
  </p:normalViewPr>
  <p:slideViewPr>
    <p:cSldViewPr>
      <p:cViewPr varScale="1">
        <p:scale>
          <a:sx n="114" d="100"/>
          <a:sy n="114" d="100"/>
        </p:scale>
        <p:origin x="-15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2\Fileserver\Departmens\&#1054;&#1052;&#1058;&#1055;\&#1043;&#1054;&#1057;&#1047;&#1040;&#1044;&#1040;&#1053;&#1048;&#1045;%202018\&#1055;&#1050;&#1056;%20&#1052;&#1054;%20&#1085;&#1072;%202018\&#1055;&#1050;&#1056;%202018&#1075;\&#1071;&#1085;&#1074;&#1072;&#1088;&#1100;%202018%20(&#1082;&#1086;&#1084;&#1080;&#1089;&#1089;&#1080;&#1103;%20&#1086;&#1090;%2029.12.17&#1075;)\&#1044;&#1086;&#1088;&#1086;&#1075;&#1086;&#1089;&#1090;&#1086;&#1103;&#1097;&#1080;&#1077;%20&#1076;&#1083;&#1103;%20&#1045;&#1075;&#1086;&#1088;&#1072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\\hp2\Fileserver\Departmens\&#1054;&#1052;&#1058;&#1055;\&#1043;&#1054;&#1057;&#1047;&#1040;&#1044;&#1040;&#1053;&#1048;&#1045;%202018\&#1055;&#1050;&#1056;%20&#1052;&#1054;%20&#1085;&#1072;%202018\&#1055;&#1050;&#1056;%202018&#1075;\&#1071;&#1085;&#1074;&#1072;&#1088;&#1100;%202018%20(&#1082;&#1086;&#1084;&#1080;&#1089;&#1089;&#1080;&#1103;%20&#1086;&#1090;%2029.12.17&#1075;)\&#1044;&#1086;&#1088;&#1086;&#1075;&#1086;&#1089;&#1090;&#1086;&#1103;&#1097;&#1080;&#1077;%20&#1076;&#1083;&#1103;%20&#1045;&#1075;&#1086;&#1088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5467629046369907E-2"/>
          <c:y val="3.3007948934531406E-2"/>
          <c:w val="0.89097790984662828"/>
          <c:h val="0.861288668346907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3957E-3"/>
                  <c:y val="-4.7667376297528534E-2"/>
                </c:manualLayout>
              </c:layout>
              <c:showVal val="1"/>
            </c:dLbl>
            <c:dLbl>
              <c:idx val="1"/>
              <c:layout>
                <c:manualLayout>
                  <c:x val="1.5204249336280687E-2"/>
                  <c:y val="-4.2900638667775694E-2"/>
                </c:manualLayout>
              </c:layout>
              <c:showVal val="1"/>
            </c:dLbl>
            <c:dLbl>
              <c:idx val="2"/>
              <c:layout>
                <c:manualLayout>
                  <c:x val="9.1225496017685211E-3"/>
                  <c:y val="-3.8133901038022812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4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по заболеванию</c:v>
                </c:pt>
                <c:pt idx="2">
                  <c:v>Посещения по неотложной МП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2.3499999999999988</c:v>
                </c:pt>
                <c:pt idx="1">
                  <c:v>1.9800000000000042</c:v>
                </c:pt>
                <c:pt idx="2">
                  <c:v>0.56000000000000005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1.3683584965655358E-2"/>
                  <c:y val="-4.7667376297528534E-2"/>
                </c:manualLayout>
              </c:layout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5204249336280687E-2"/>
                  <c:y val="-5.2434113927281992E-2"/>
                </c:manualLayout>
              </c:layout>
              <c:showVal val="1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Посещения с проф. целью</c:v>
                </c:pt>
                <c:pt idx="1">
                  <c:v>Обращения по заболеванию</c:v>
                </c:pt>
                <c:pt idx="2">
                  <c:v>Посещения по неотложной МП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2.3499999999999988</c:v>
                </c:pt>
                <c:pt idx="1">
                  <c:v>1.9800000000000042</c:v>
                </c:pt>
                <c:pt idx="2">
                  <c:v>0.56000000000000005</c:v>
                </c:pt>
              </c:numCache>
            </c:numRef>
          </c:val>
        </c:ser>
        <c:shape val="cylinder"/>
        <c:axId val="66909696"/>
        <c:axId val="66911232"/>
        <c:axId val="0"/>
      </c:bar3DChart>
      <c:catAx>
        <c:axId val="6690969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66911232"/>
        <c:crosses val="autoZero"/>
        <c:auto val="1"/>
        <c:lblAlgn val="ctr"/>
        <c:lblOffset val="100"/>
      </c:catAx>
      <c:valAx>
        <c:axId val="6691123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66909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073600174978121"/>
          <c:y val="6.8415813557054908E-2"/>
          <c:w val="0.19926399825021901"/>
          <c:h val="0.1994693144949333"/>
        </c:manualLayout>
      </c:layout>
    </c:legend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plotArea>
      <c:layout>
        <c:manualLayout>
          <c:layoutTarget val="inner"/>
          <c:xMode val="edge"/>
          <c:yMode val="edge"/>
          <c:x val="4.2914598969287954E-2"/>
          <c:y val="2.4984398261961072E-2"/>
          <c:w val="0.9334169966613175"/>
          <c:h val="0.90192274366619063"/>
        </c:manualLayout>
      </c:layout>
      <c:lineChart>
        <c:grouping val="standard"/>
        <c:ser>
          <c:idx val="0"/>
          <c:order val="0"/>
          <c:tx>
            <c:strRef>
              <c:f>'Перечень окончат'!$A$18</c:f>
              <c:strCache>
                <c:ptCount val="1"/>
                <c:pt idx="0">
                  <c:v>min КЗ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6.2080914940259135E-2"/>
                  <c:y val="2.2503358670579798E-2"/>
                </c:manualLayout>
              </c:layout>
              <c:showVal val="1"/>
            </c:dLbl>
            <c:dLbl>
              <c:idx val="1"/>
              <c:layout>
                <c:manualLayout>
                  <c:x val="7.054649425029447E-3"/>
                  <c:y val="2.2503358670579798E-2"/>
                </c:manualLayout>
              </c:layout>
              <c:showVal val="1"/>
            </c:dLbl>
            <c:spPr>
              <a:solidFill>
                <a:schemeClr val="accent1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'Перечень окончат'!$B$17:$D$17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'Перечень окончат'!$B$18:$D$18</c:f>
              <c:numCache>
                <c:formatCode>General</c:formatCode>
                <c:ptCount val="3"/>
                <c:pt idx="0">
                  <c:v>7.7</c:v>
                </c:pt>
                <c:pt idx="1">
                  <c:v>4.9000000000000004</c:v>
                </c:pt>
                <c:pt idx="2">
                  <c:v>6.3</c:v>
                </c:pt>
              </c:numCache>
            </c:numRef>
          </c:val>
        </c:ser>
        <c:ser>
          <c:idx val="1"/>
          <c:order val="1"/>
          <c:tx>
            <c:strRef>
              <c:f>'Перечень окончат'!$A$19</c:f>
              <c:strCache>
                <c:ptCount val="1"/>
                <c:pt idx="0">
                  <c:v>max КЗ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4109298850058778E-2"/>
                  <c:y val="-6.0759068410564741E-2"/>
                </c:manualLayout>
              </c:layout>
              <c:showVal val="1"/>
            </c:dLbl>
            <c:spPr>
              <a:solidFill>
                <a:schemeClr val="accent2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'Перечень окончат'!$B$17:$D$17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'Перечень окончат'!$B$19:$D$19</c:f>
              <c:numCache>
                <c:formatCode>General</c:formatCode>
                <c:ptCount val="3"/>
                <c:pt idx="0">
                  <c:v>14.41</c:v>
                </c:pt>
                <c:pt idx="1">
                  <c:v>22.2</c:v>
                </c:pt>
                <c:pt idx="2">
                  <c:v>45.5</c:v>
                </c:pt>
              </c:numCache>
            </c:numRef>
          </c:val>
        </c:ser>
        <c:ser>
          <c:idx val="2"/>
          <c:order val="2"/>
          <c:tx>
            <c:strRef>
              <c:f>'Перечень окончат'!$A$20</c:f>
              <c:strCache>
                <c:ptCount val="1"/>
                <c:pt idx="0">
                  <c:v>среднее значение КЗ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8.6066722985358751E-2"/>
                  <c:y val="-6.7510076011739048E-3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4.725705320821702E-2"/>
                </c:manualLayout>
              </c:layout>
              <c:showVal val="1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'Перечень окончат'!$B$17:$D$17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'Перечень окончат'!$B$20:$D$20</c:f>
              <c:numCache>
                <c:formatCode>General</c:formatCode>
                <c:ptCount val="3"/>
                <c:pt idx="0">
                  <c:v>11.06</c:v>
                </c:pt>
                <c:pt idx="1">
                  <c:v>13.55</c:v>
                </c:pt>
                <c:pt idx="2">
                  <c:v>25.9</c:v>
                </c:pt>
              </c:numCache>
            </c:numRef>
          </c:val>
        </c:ser>
        <c:marker val="1"/>
        <c:axId val="63392768"/>
        <c:axId val="64205568"/>
      </c:lineChart>
      <c:catAx>
        <c:axId val="633927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4205568"/>
        <c:crosses val="autoZero"/>
        <c:auto val="1"/>
        <c:lblAlgn val="ctr"/>
        <c:lblOffset val="100"/>
      </c:catAx>
      <c:valAx>
        <c:axId val="642055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3392768"/>
        <c:crosses val="autoZero"/>
        <c:crossBetween val="between"/>
      </c:valAx>
      <c:spPr>
        <a:solidFill>
          <a:schemeClr val="bg1">
            <a:lumMod val="95000"/>
          </a:schemeClr>
        </a:solidFill>
      </c:spPr>
    </c:plotArea>
    <c:legend>
      <c:legendPos val="r"/>
      <c:layout>
        <c:manualLayout>
          <c:xMode val="edge"/>
          <c:yMode val="edge"/>
          <c:x val="0.1594031922122017"/>
          <c:y val="0.13966629822584939"/>
          <c:w val="0.37075715608084131"/>
          <c:h val="0.18529190510488991"/>
        </c:manualLayout>
      </c:layout>
      <c:spPr>
        <a:noFill/>
      </c:spPr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</c:chart>
  <c:spPr>
    <a:solidFill>
      <a:schemeClr val="bg1">
        <a:lumMod val="95000"/>
      </a:schemeClr>
    </a:solidFill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4139E-3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-2.8401698597690251E-2"/>
                  <c:y val="-2.6738901925651436E-2"/>
                </c:manualLayout>
              </c:layout>
              <c:showVal val="1"/>
            </c:dLbl>
            <c:dLbl>
              <c:idx val="2"/>
              <c:layout>
                <c:manualLayout>
                  <c:x val="9.1225496017685419E-3"/>
                  <c:y val="-3.8133901038022805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4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законченные случаи СП</c:v>
                </c:pt>
                <c:pt idx="1">
                  <c:v>койки-дни мед. реабилитации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0.17235</c:v>
                </c:pt>
                <c:pt idx="1">
                  <c:v>4.8000000000000001E-2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1.3683584965655384E-2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5.5769374002623814E-2"/>
                  <c:y val="-2.310730810931879E-2"/>
                </c:manualLayout>
              </c:layout>
              <c:showVal val="1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Val val="1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законченные случаи СП</c:v>
                </c:pt>
                <c:pt idx="1">
                  <c:v>койки-дни мед. реабилитации 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0.21300000000000024</c:v>
                </c:pt>
                <c:pt idx="1">
                  <c:v>4.8000000000000001E-2</c:v>
                </c:pt>
              </c:numCache>
            </c:numRef>
          </c:val>
        </c:ser>
        <c:shape val="cylinder"/>
        <c:axId val="82088320"/>
        <c:axId val="82089856"/>
        <c:axId val="0"/>
      </c:bar3DChart>
      <c:catAx>
        <c:axId val="82088320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82089856"/>
        <c:crosses val="autoZero"/>
        <c:auto val="1"/>
        <c:lblAlgn val="ctr"/>
        <c:lblOffset val="100"/>
      </c:catAx>
      <c:valAx>
        <c:axId val="8208985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2088320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4156E-3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Val val="1"/>
            </c:dLbl>
            <c:dLbl>
              <c:idx val="2"/>
              <c:layout>
                <c:manualLayout>
                  <c:x val="9.1225496017685471E-3"/>
                  <c:y val="-3.8133901038022805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4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СЗП 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6.0000000000000032E-2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1.3683584965655388E-2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Val val="1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СЗП 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6.0000000000000032E-2</c:v>
                </c:pt>
              </c:numCache>
            </c:numRef>
          </c:val>
        </c:ser>
        <c:shape val="cylinder"/>
        <c:axId val="82209408"/>
        <c:axId val="82235776"/>
        <c:axId val="0"/>
      </c:bar3DChart>
      <c:catAx>
        <c:axId val="82209408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82235776"/>
        <c:crosses val="autoZero"/>
        <c:auto val="1"/>
        <c:lblAlgn val="ctr"/>
        <c:lblOffset val="100"/>
      </c:catAx>
      <c:valAx>
        <c:axId val="8223577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2209408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4199E-3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1.5204249336280643E-2"/>
                  <c:y val="-4.2900638667775673E-2"/>
                </c:manualLayout>
              </c:layout>
              <c:showVal val="1"/>
            </c:dLbl>
            <c:dLbl>
              <c:idx val="2"/>
              <c:layout>
                <c:manualLayout>
                  <c:x val="9.1225496017685523E-3"/>
                  <c:y val="-3.8133901038022805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0.30000000000000032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1.3683584965655396E-2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5204249336280643E-2"/>
                  <c:y val="-5.2434113927282033E-2"/>
                </c:manualLayout>
              </c:layout>
              <c:showVal val="1"/>
            </c:dLbl>
            <c:spPr>
              <a:solidFill>
                <a:srgbClr val="B8F2C6"/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0.30000000000000032</c:v>
                </c:pt>
              </c:numCache>
            </c:numRef>
          </c:val>
        </c:ser>
        <c:shape val="cylinder"/>
        <c:axId val="81998976"/>
        <c:axId val="82000512"/>
        <c:axId val="0"/>
      </c:bar3DChart>
      <c:catAx>
        <c:axId val="819989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82000512"/>
        <c:crosses val="autoZero"/>
        <c:auto val="1"/>
        <c:lblAlgn val="ctr"/>
        <c:lblOffset val="100"/>
      </c:catAx>
      <c:valAx>
        <c:axId val="820005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1998976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9634295713035893E-2"/>
          <c:y val="2.5106774794616003E-2"/>
          <c:w val="0.89097790984662695"/>
          <c:h val="0.861288668346907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Лист1!$B$2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4052E-3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9.6487314085739739E-3"/>
                  <c:y val="-1.1295886720730643E-2"/>
                </c:manualLayout>
              </c:layout>
              <c:showVal val="1"/>
            </c:dLbl>
            <c:dLbl>
              <c:idx val="2"/>
              <c:layout>
                <c:manualLayout>
                  <c:x val="9.122549601768528E-3"/>
                  <c:y val="-3.8133901038022805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Лист1!$A$3</c:f>
              <c:strCache>
                <c:ptCount val="1"/>
                <c:pt idx="0">
                  <c:v>законченные случаи СП на 1 застрахованного</c:v>
                </c:pt>
              </c:strCache>
            </c:strRef>
          </c:cat>
          <c:val>
            <c:numRef>
              <c:f>Лист1!$B$3</c:f>
              <c:numCache>
                <c:formatCode>General</c:formatCode>
                <c:ptCount val="1"/>
                <c:pt idx="0">
                  <c:v>0.17235</c:v>
                </c:pt>
              </c:numCache>
            </c:numRef>
          </c:val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2016г.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2.9845078631438791E-2"/>
                  <c:y val="-6.9753529376227724E-2"/>
                </c:manualLayout>
              </c:layout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3815398075240697E-2"/>
                  <c:y val="-4.0582198705326464E-2"/>
                </c:manualLayout>
              </c:layout>
              <c:showVal val="1"/>
            </c:dLbl>
            <c:spPr>
              <a:solidFill>
                <a:schemeClr val="accent1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Лист1!$A$3</c:f>
              <c:strCache>
                <c:ptCount val="1"/>
                <c:pt idx="0">
                  <c:v>законченные случаи СП на 1 застрахованного</c:v>
                </c:pt>
              </c:strCache>
            </c:strRef>
          </c:cat>
          <c:val>
            <c:numRef>
              <c:f>Лист1!$C$3</c:f>
              <c:numCache>
                <c:formatCode>General</c:formatCode>
                <c:ptCount val="1"/>
                <c:pt idx="0">
                  <c:v>0.21700000000000041</c:v>
                </c:pt>
              </c:numCache>
            </c:numRef>
          </c:val>
        </c:ser>
        <c:ser>
          <c:idx val="2"/>
          <c:order val="2"/>
          <c:tx>
            <c:strRef>
              <c:f>Лист1!$D$2</c:f>
              <c:strCache>
                <c:ptCount val="1"/>
                <c:pt idx="0">
                  <c:v>2017г.</c:v>
                </c:pt>
              </c:strCache>
            </c:strRef>
          </c:tx>
          <c:dLbls>
            <c:dLbl>
              <c:idx val="0"/>
              <c:layout>
                <c:manualLayout>
                  <c:x val="2.313131030340369E-2"/>
                  <c:y val="-5.3316383290037524E-2"/>
                </c:manualLayout>
              </c:layout>
              <c:showVal val="1"/>
            </c:dLbl>
            <c:dLbl>
              <c:idx val="1"/>
              <c:layout>
                <c:manualLayout>
                  <c:x val="1.1111111111111125E-2"/>
                  <c:y val="-1.580235853311817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5555617769565763E-2"/>
                </c:manualLayout>
              </c:layout>
              <c:showVal val="1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Лист1!$A$3</c:f>
              <c:strCache>
                <c:ptCount val="1"/>
                <c:pt idx="0">
                  <c:v>законченные случаи СП на 1 застрахованного</c:v>
                </c:pt>
              </c:strCache>
            </c:strRef>
          </c:cat>
          <c:val>
            <c:numRef>
              <c:f>Лист1!$D$3</c:f>
              <c:numCache>
                <c:formatCode>General</c:formatCode>
                <c:ptCount val="1"/>
                <c:pt idx="0">
                  <c:v>0.21500000000000041</c:v>
                </c:pt>
              </c:numCache>
            </c:numRef>
          </c:val>
        </c:ser>
        <c:ser>
          <c:idx val="3"/>
          <c:order val="3"/>
          <c:tx>
            <c:strRef>
              <c:f>Лист1!$E$2</c:f>
              <c:strCache>
                <c:ptCount val="1"/>
                <c:pt idx="0">
                  <c:v>2018г.</c:v>
                </c:pt>
              </c:strCache>
            </c:strRef>
          </c:tx>
          <c:dLbls>
            <c:dLbl>
              <c:idx val="0"/>
              <c:layout>
                <c:manualLayout>
                  <c:x val="1.989900969435679E-2"/>
                  <c:y val="-3.4820566475922854E-2"/>
                </c:manualLayout>
              </c:layout>
              <c:showVal val="1"/>
            </c:dLbl>
            <c:dLbl>
              <c:idx val="1"/>
              <c:layout>
                <c:manualLayout>
                  <c:x val="1.1111111111111125E-2"/>
                  <c:y val="-1.580235853311817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5555617769565763E-2"/>
                </c:manualLayout>
              </c:layout>
              <c:showVal val="1"/>
            </c:dLbl>
            <c:spPr>
              <a:solidFill>
                <a:schemeClr val="accent4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Лист1!$A$3</c:f>
              <c:strCache>
                <c:ptCount val="1"/>
                <c:pt idx="0">
                  <c:v>законченные случаи СП на 1 застрахованного</c:v>
                </c:pt>
              </c:strCache>
            </c:strRef>
          </c:cat>
          <c:val>
            <c:numRef>
              <c:f>Лист1!$E$3</c:f>
              <c:numCache>
                <c:formatCode>General</c:formatCode>
                <c:ptCount val="1"/>
                <c:pt idx="0">
                  <c:v>0.21300000000000024</c:v>
                </c:pt>
              </c:numCache>
            </c:numRef>
          </c:val>
        </c:ser>
        <c:shape val="cylinder"/>
        <c:axId val="82405632"/>
        <c:axId val="82432000"/>
        <c:axId val="0"/>
      </c:bar3DChart>
      <c:catAx>
        <c:axId val="82405632"/>
        <c:scaling>
          <c:orientation val="minMax"/>
        </c:scaling>
        <c:delete val="1"/>
        <c:axPos val="b"/>
        <c:tickLblPos val="none"/>
        <c:crossAx val="82432000"/>
        <c:crosses val="autoZero"/>
        <c:auto val="1"/>
        <c:lblAlgn val="ctr"/>
        <c:lblOffset val="100"/>
      </c:catAx>
      <c:valAx>
        <c:axId val="824320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24056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311033852622373E-2"/>
          <c:y val="0.86616329802360825"/>
          <c:w val="0.84923633716713021"/>
          <c:h val="9.5922338251350867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9634295713035893E-2"/>
          <c:y val="2.5106774794616003E-2"/>
          <c:w val="0.8909779098466265"/>
          <c:h val="0.861288668346907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 норматив</c:v>
                </c:pt>
              </c:strCache>
            </c:strRef>
          </c:tx>
          <c:spPr>
            <a:solidFill>
              <a:srgbClr val="CC0000"/>
            </a:solidFill>
          </c:spPr>
          <c:dLbls>
            <c:dLbl>
              <c:idx val="0"/>
              <c:layout>
                <c:manualLayout>
                  <c:x val="6.0816997345124104E-3"/>
                  <c:y val="-4.7667376297528513E-2"/>
                </c:manualLayout>
              </c:layout>
              <c:showVal val="1"/>
            </c:dLbl>
            <c:dLbl>
              <c:idx val="1"/>
              <c:layout>
                <c:manualLayout>
                  <c:x val="9.6487314085739739E-3"/>
                  <c:y val="-1.1295886720730643E-2"/>
                </c:manualLayout>
              </c:layout>
              <c:showVal val="1"/>
            </c:dLbl>
            <c:dLbl>
              <c:idx val="2"/>
              <c:layout>
                <c:manualLayout>
                  <c:x val="9.1225496017685349E-3"/>
                  <c:y val="-3.8133901038022805E-2"/>
                </c:manualLayout>
              </c:layout>
              <c:showVal val="1"/>
            </c:dLbl>
            <c:spPr>
              <a:solidFill>
                <a:srgbClr val="FFFFCC"/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СП всего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168845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2016г.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2.6622900871424801E-4"/>
                  <c:y val="-7.8022016883245421E-2"/>
                </c:manualLayout>
              </c:layout>
              <c:spPr>
                <a:solidFill>
                  <a:schemeClr val="tx2">
                    <a:lumMod val="20000"/>
                    <a:lumOff val="80000"/>
                  </a:schemeClr>
                </a:solid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c:spPr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3815398075240697E-2"/>
                  <c:y val="-4.0582198705326464E-2"/>
                </c:manualLayout>
              </c:layout>
              <c:showVal val="1"/>
            </c:dLbl>
            <c:spPr>
              <a:solidFill>
                <a:srgbClr val="B8F2C6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СП всего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212929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2017г.</c:v>
                </c:pt>
              </c:strCache>
            </c:strRef>
          </c:tx>
          <c:dLbls>
            <c:dLbl>
              <c:idx val="0"/>
              <c:layout>
                <c:manualLayout>
                  <c:x val="1.6666666666666701E-2"/>
                  <c:y val="-5.1357976302683704E-2"/>
                </c:manualLayout>
              </c:layout>
              <c:showVal val="1"/>
            </c:dLbl>
            <c:dLbl>
              <c:idx val="1"/>
              <c:layout>
                <c:manualLayout>
                  <c:x val="1.1111111111111125E-2"/>
                  <c:y val="-1.5802358533118181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5555617769565791E-2"/>
                </c:manualLayout>
              </c:layout>
              <c:showVal val="1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СП всего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210697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2018г.</c:v>
                </c:pt>
              </c:strCache>
            </c:strRef>
          </c:tx>
          <c:dLbls>
            <c:dLbl>
              <c:idx val="0"/>
              <c:layout>
                <c:manualLayout>
                  <c:x val="2.5875716480896423E-2"/>
                  <c:y val="-3.590857585746051E-2"/>
                </c:manualLayout>
              </c:layout>
              <c:spPr>
                <a:solidFill>
                  <a:schemeClr val="accent4">
                    <a:lumMod val="40000"/>
                    <a:lumOff val="60000"/>
                  </a:schemeClr>
                </a:solidFill>
              </c:spPr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1.1111111111111125E-2"/>
                  <c:y val="-1.5802358533118181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5555617769565791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СП всего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208668</c:v>
                </c:pt>
              </c:numCache>
            </c:numRef>
          </c:val>
        </c:ser>
        <c:shape val="cylinder"/>
        <c:axId val="82338176"/>
        <c:axId val="82339712"/>
        <c:axId val="0"/>
      </c:bar3DChart>
      <c:catAx>
        <c:axId val="8233817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82339712"/>
        <c:crosses val="autoZero"/>
        <c:auto val="1"/>
        <c:lblAlgn val="ctr"/>
        <c:lblOffset val="100"/>
      </c:catAx>
      <c:valAx>
        <c:axId val="82339712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23381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311033852622373E-2"/>
          <c:y val="0.86148502816232908"/>
          <c:w val="0.84923633716713021"/>
          <c:h val="8.4768577989565844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>
        <c:manualLayout>
          <c:layoutTarget val="inner"/>
          <c:xMode val="edge"/>
          <c:yMode val="edge"/>
          <c:x val="6.9634295713035893E-2"/>
          <c:y val="2.5106774794616003E-2"/>
          <c:w val="0.89097790984662628"/>
          <c:h val="0.861288668346907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2016г.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2.9126784894023587E-2"/>
                  <c:y val="-5.6784173193810038E-2"/>
                </c:manualLayout>
              </c:layout>
              <c:showVal val="1"/>
            </c:dLbl>
            <c:dLbl>
              <c:idx val="1"/>
              <c:layout>
                <c:manualLayout>
                  <c:x val="9.6487314085739739E-3"/>
                  <c:y val="-1.1295886720730643E-2"/>
                </c:manualLayout>
              </c:layout>
              <c:showVal val="1"/>
            </c:dLbl>
            <c:dLbl>
              <c:idx val="2"/>
              <c:layout>
                <c:manualLayout>
                  <c:x val="9.1225496017685419E-3"/>
                  <c:y val="-3.8133901038022805E-2"/>
                </c:manualLayout>
              </c:layout>
              <c:showVal val="1"/>
            </c:dLbl>
            <c:spPr>
              <a:solidFill>
                <a:schemeClr val="accent1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ВМП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2388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2017г.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dLbl>
              <c:idx val="0"/>
              <c:layout>
                <c:manualLayout>
                  <c:x val="2.0267250648840218E-2"/>
                  <c:y val="-4.2154183437674297E-2"/>
                </c:manualLayout>
              </c:layout>
              <c:showVal val="1"/>
            </c:dLbl>
            <c:dLbl>
              <c:idx val="1"/>
              <c:layout>
                <c:manualLayout>
                  <c:x val="1.2163399469024571E-2"/>
                  <c:y val="-1.9066950519011461E-2"/>
                </c:manualLayout>
              </c:layout>
              <c:showVal val="1"/>
            </c:dLbl>
            <c:dLbl>
              <c:idx val="2"/>
              <c:layout>
                <c:manualLayout>
                  <c:x val="1.3815398075240697E-2"/>
                  <c:y val="-4.0582198705326464E-2"/>
                </c:manualLayout>
              </c:layout>
              <c:showVal val="1"/>
            </c:dLbl>
            <c:spPr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ВМП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2670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2018г.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dLbl>
              <c:idx val="0"/>
              <c:layout>
                <c:manualLayout>
                  <c:x val="4.6296037071254743E-2"/>
                  <c:y val="-4.6799456436298174E-2"/>
                </c:manualLayout>
              </c:layout>
              <c:showVal val="1"/>
            </c:dLbl>
            <c:dLbl>
              <c:idx val="1"/>
              <c:layout>
                <c:manualLayout>
                  <c:x val="1.1111111111111125E-2"/>
                  <c:y val="-1.5802358533118187E-2"/>
                </c:manualLayout>
              </c:layout>
              <c:showVal val="1"/>
            </c:dLbl>
            <c:dLbl>
              <c:idx val="2"/>
              <c:layout>
                <c:manualLayout>
                  <c:x val="1.9444444444444445E-2"/>
                  <c:y val="-3.5555617769565805E-2"/>
                </c:manualLayout>
              </c:layout>
              <c:showVal val="1"/>
            </c:dLbl>
            <c:spPr>
              <a:solidFill>
                <a:schemeClr val="accent4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Лист1!$A$2</c:f>
              <c:strCache>
                <c:ptCount val="1"/>
                <c:pt idx="0">
                  <c:v>законченные случаи ВМП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2710</c:v>
                </c:pt>
              </c:numCache>
            </c:numRef>
          </c:val>
        </c:ser>
        <c:shape val="cylinder"/>
        <c:axId val="84353408"/>
        <c:axId val="84354944"/>
        <c:axId val="0"/>
      </c:bar3DChart>
      <c:catAx>
        <c:axId val="84353408"/>
        <c:scaling>
          <c:orientation val="minMax"/>
        </c:scaling>
        <c:delete val="1"/>
        <c:axPos val="b"/>
        <c:tickLblPos val="none"/>
        <c:crossAx val="84354944"/>
        <c:crosses val="autoZero"/>
        <c:auto val="1"/>
        <c:lblAlgn val="ctr"/>
        <c:lblOffset val="100"/>
      </c:catAx>
      <c:valAx>
        <c:axId val="8435494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43534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311033852622373E-2"/>
          <c:y val="0.86148502816232908"/>
          <c:w val="0.84923633716713021"/>
          <c:h val="8.4768577989565844E-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Обеспечено субвенцией ФФОМС</c:v>
                </c:pt>
              </c:strCache>
            </c:strRef>
          </c:tx>
          <c:dLbls>
            <c:dLbl>
              <c:idx val="0"/>
              <c:layout>
                <c:manualLayout>
                  <c:x val="1.6161503045234449E-2"/>
                  <c:y val="-5.1757724942333064E-2"/>
                </c:manualLayout>
              </c:layout>
              <c:showVal val="1"/>
            </c:dLbl>
            <c:dLbl>
              <c:idx val="1"/>
              <c:layout>
                <c:manualLayout>
                  <c:x val="2.2038413243501444E-2"/>
                  <c:y val="-5.175772494233306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2017г</c:v>
                </c:pt>
                <c:pt idx="1">
                  <c:v>2018г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0.17233000000000001</c:v>
                </c:pt>
                <c:pt idx="1">
                  <c:v>0.17235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Обеспечено из госбюджета РС(Я)</c:v>
                </c:pt>
              </c:strCache>
            </c:strRef>
          </c:tx>
          <c:dLbls>
            <c:dLbl>
              <c:idx val="0"/>
              <c:layout>
                <c:manualLayout>
                  <c:x val="1.4692275495667659E-2"/>
                  <c:y val="4.5006717341159125E-3"/>
                </c:manualLayout>
              </c:layout>
              <c:showVal val="1"/>
            </c:dLbl>
            <c:dLbl>
              <c:idx val="1"/>
              <c:layout>
                <c:manualLayout>
                  <c:x val="1.322304794610092E-2"/>
                  <c:y val="4.5006717341159125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2017г</c:v>
                </c:pt>
                <c:pt idx="1">
                  <c:v>2018г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1.7999999999999999E-2</c:v>
                </c:pt>
                <c:pt idx="1">
                  <c:v>1.7000000000000001E-2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обеспечено субвенцией ФФОМС</c:v>
                </c:pt>
              </c:strCache>
            </c:strRef>
          </c:tx>
          <c:dLbls>
            <c:dLbl>
              <c:idx val="0"/>
              <c:layout>
                <c:manualLayout>
                  <c:x val="1.6161503045234421E-2"/>
                  <c:y val="-6.751007601173877E-3"/>
                </c:manualLayout>
              </c:layout>
              <c:showVal val="1"/>
            </c:dLbl>
            <c:dLbl>
              <c:idx val="1"/>
              <c:layout>
                <c:manualLayout>
                  <c:x val="1.6161387358025785E-2"/>
                  <c:y val="-1.350201520234774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2017г</c:v>
                </c:pt>
                <c:pt idx="1">
                  <c:v>2018г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2.5000000000000001E-2</c:v>
                </c:pt>
                <c:pt idx="1">
                  <c:v>2.3E-2</c:v>
                </c:pt>
              </c:numCache>
            </c:numRef>
          </c:val>
        </c:ser>
        <c:shape val="cylinder"/>
        <c:axId val="89002368"/>
        <c:axId val="89003904"/>
        <c:axId val="0"/>
      </c:bar3DChart>
      <c:catAx>
        <c:axId val="89002368"/>
        <c:scaling>
          <c:orientation val="minMax"/>
        </c:scaling>
        <c:axPos val="b"/>
        <c:tickLblPos val="nextTo"/>
        <c:crossAx val="89003904"/>
        <c:crosses val="autoZero"/>
        <c:auto val="1"/>
        <c:lblAlgn val="ctr"/>
        <c:lblOffset val="100"/>
      </c:catAx>
      <c:valAx>
        <c:axId val="89003904"/>
        <c:scaling>
          <c:orientation val="minMax"/>
        </c:scaling>
        <c:axPos val="l"/>
        <c:majorGridlines/>
        <c:numFmt formatCode="General" sourceLinked="1"/>
        <c:tickLblPos val="nextTo"/>
        <c:crossAx val="890023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22056321623407"/>
          <c:y val="0.54652613703092456"/>
          <c:w val="0.20637140360282374"/>
          <c:h val="0.41971882496320656"/>
        </c:manualLayout>
      </c:layout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Y val="0"/>
      <c:perspective val="0"/>
    </c:view3D>
    <c:plotArea>
      <c:layout>
        <c:manualLayout>
          <c:layoutTarget val="inner"/>
          <c:xMode val="edge"/>
          <c:yMode val="edge"/>
          <c:x val="4.2914598969287981E-2"/>
          <c:y val="2.5304711060191342E-2"/>
          <c:w val="0.94113700506912668"/>
          <c:h val="0.75831856861560942"/>
        </c:manualLayout>
      </c:layout>
      <c:bar3DChart>
        <c:barDir val="col"/>
        <c:grouping val="stacked"/>
        <c:ser>
          <c:idx val="0"/>
          <c:order val="0"/>
          <c:tx>
            <c:strRef>
              <c:f>'Перечень окончат'!$A$14</c:f>
              <c:strCache>
                <c:ptCount val="1"/>
                <c:pt idx="0">
                  <c:v>предыдущие КСГ</c:v>
                </c:pt>
              </c:strCache>
            </c:strRef>
          </c:tx>
          <c:dLbls>
            <c:spPr>
              <a:solidFill>
                <a:sysClr val="window" lastClr="FFFFFF"/>
              </a:solidFill>
              <a:scene3d>
                <a:camera prst="orthographicFront"/>
                <a:lightRig rig="threePt" dir="t"/>
              </a:scene3d>
              <a:sp3d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'Перечень окончат'!$B$13:$D$13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'Перечень окончат'!$B$14:$D$14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>
                  <c:v>10</c:v>
                </c:pt>
              </c:numCache>
            </c:numRef>
          </c:val>
        </c:ser>
        <c:ser>
          <c:idx val="1"/>
          <c:order val="1"/>
          <c:tx>
            <c:strRef>
              <c:f>'Перечень окончат'!$A$15</c:f>
              <c:strCache>
                <c:ptCount val="1"/>
                <c:pt idx="0">
                  <c:v>новые КСГ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layout>
                <c:manualLayout>
                  <c:x val="0"/>
                  <c:y val="2.4142592337206784E-2"/>
                </c:manualLayout>
              </c:layout>
              <c:showVal val="1"/>
            </c:dLbl>
            <c:spPr>
              <a:solidFill>
                <a:sysClr val="window" lastClr="FFFFFF"/>
              </a:solidFill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Val val="1"/>
          </c:dLbls>
          <c:cat>
            <c:strRef>
              <c:f>'Перечень окончат'!$B$13:$D$13</c:f>
              <c:strCache>
                <c:ptCount val="3"/>
                <c:pt idx="0">
                  <c:v>2016 г</c:v>
                </c:pt>
                <c:pt idx="1">
                  <c:v>2017 г</c:v>
                </c:pt>
                <c:pt idx="2">
                  <c:v>2018 г</c:v>
                </c:pt>
              </c:strCache>
            </c:strRef>
          </c:cat>
          <c:val>
            <c:numRef>
              <c:f>'Перечень окончат'!$B$15:$D$15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8</c:v>
                </c:pt>
              </c:numCache>
            </c:numRef>
          </c:val>
        </c:ser>
        <c:shape val="cylinder"/>
        <c:axId val="63190912"/>
        <c:axId val="63192448"/>
        <c:axId val="0"/>
      </c:bar3DChart>
      <c:catAx>
        <c:axId val="631909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3192448"/>
        <c:crosses val="autoZero"/>
        <c:auto val="1"/>
        <c:lblAlgn val="ctr"/>
        <c:lblOffset val="100"/>
      </c:catAx>
      <c:valAx>
        <c:axId val="631924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63190912"/>
        <c:crosses val="autoZero"/>
        <c:crossBetween val="between"/>
      </c:valAx>
      <c:spPr>
        <a:solidFill>
          <a:schemeClr val="bg1">
            <a:lumMod val="95000"/>
          </a:schemeClr>
        </a:solidFill>
        <a:ln>
          <a:noFill/>
        </a:ln>
      </c:spPr>
    </c:plotArea>
    <c:legend>
      <c:legendPos val="r"/>
      <c:layout>
        <c:manualLayout>
          <c:xMode val="edge"/>
          <c:yMode val="edge"/>
          <c:x val="0.16161503045234518"/>
          <c:y val="0.12438758083932915"/>
          <c:w val="0.34441766414106278"/>
          <c:h val="0.12450656513340252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0.45614</cdr:x>
      <cdr:y>0.58537</cdr:y>
    </cdr:from>
    <cdr:to>
      <cdr:x>0.54989</cdr:x>
      <cdr:y>0.65854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14776" y="1714512"/>
          <a:ext cx="763496" cy="214322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0</a:t>
          </a:r>
          <a:r>
            <a:rPr lang="ru-RU" sz="1200" b="1" dirty="0" smtClean="0"/>
            <a:t>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0.7205</cdr:x>
      <cdr:y>0.75431</cdr:y>
    </cdr:from>
    <cdr:to>
      <cdr:x>0.79862</cdr:x>
      <cdr:y>0.81528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6588224" y="2424902"/>
          <a:ext cx="714330" cy="19600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0</a:t>
          </a:r>
          <a:r>
            <a:rPr lang="ru-RU" sz="1200" b="1" dirty="0" smtClean="0"/>
            <a:t>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0.22807</cdr:x>
      <cdr:y>0.4878</cdr:y>
    </cdr:from>
    <cdr:to>
      <cdr:x>0.32182</cdr:x>
      <cdr:y>0.56098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1857388" y="1428760"/>
          <a:ext cx="763496" cy="21431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dirty="0" smtClean="0"/>
            <a:t>0%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0.8125</cdr:x>
      <cdr:y>0.28889</cdr:y>
    </cdr:from>
    <cdr:to>
      <cdr:x>0.98438</cdr:x>
      <cdr:y>0.4</cdr:y>
    </cdr:to>
    <cdr:sp macro="" textlink="">
      <cdr:nvSpPr>
        <cdr:cNvPr id="6" name="TextBox 1"/>
        <cdr:cNvSpPr txBox="1"/>
      </cdr:nvSpPr>
      <cdr:spPr>
        <a:xfrm xmlns:a="http://schemas.openxmlformats.org/drawingml/2006/main" rot="10800000" flipV="1">
          <a:off x="7429519" y="928694"/>
          <a:ext cx="1571635" cy="357190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400" dirty="0" smtClean="0"/>
            <a:t>Отклонение  в %</a:t>
          </a:r>
          <a:endParaRPr lang="ru-RU" sz="14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0.26414</cdr:x>
      <cdr:y>0.43599</cdr:y>
    </cdr:from>
    <cdr:to>
      <cdr:x>0.42779</cdr:x>
      <cdr:y>0.50916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0100" y="1370425"/>
          <a:ext cx="619591" cy="22999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 smtClean="0"/>
            <a:t>23,6%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0.68333</cdr:x>
      <cdr:y>0.72728</cdr:y>
    </cdr:from>
    <cdr:to>
      <cdr:x>0.8</cdr:x>
      <cdr:y>0.79546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928926" y="2286016"/>
          <a:ext cx="500066" cy="214314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000" dirty="0" smtClean="0"/>
            <a:t>0%</a:t>
          </a:r>
          <a:endParaRPr lang="ru-RU" sz="10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0.45828</cdr:x>
      <cdr:y>0.4589</cdr:y>
    </cdr:from>
    <cdr:to>
      <cdr:x>0.66236</cdr:x>
      <cdr:y>0.53685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45858" y="1442440"/>
          <a:ext cx="510267" cy="24501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0</a:t>
          </a:r>
          <a:r>
            <a:rPr lang="ru-RU" sz="1200" b="1" dirty="0" smtClean="0"/>
            <a:t>%</a:t>
          </a:r>
          <a:endParaRPr lang="ru-RU" sz="12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0.4898</cdr:x>
      <cdr:y>0.63044</cdr:y>
    </cdr:from>
    <cdr:to>
      <cdr:x>0.69388</cdr:x>
      <cdr:y>0.70839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14512" y="2071726"/>
          <a:ext cx="714380" cy="256146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200" b="1" dirty="0"/>
            <a:t>0</a:t>
          </a:r>
          <a:r>
            <a:rPr lang="ru-RU" sz="1200" b="1" dirty="0" smtClean="0"/>
            <a:t>%</a:t>
          </a:r>
          <a:endParaRPr lang="ru-RU" sz="12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0.15094</cdr:x>
      <cdr:y>0.87302</cdr:y>
    </cdr:from>
    <cdr:to>
      <cdr:x>0.39623</cdr:x>
      <cdr:y>0.96825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71504" y="3929090"/>
          <a:ext cx="928694" cy="428628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anchor="ctr"/>
        <a:lstStyle xmlns:a="http://schemas.openxmlformats.org/drawingml/2006/main"/>
        <a:p xmlns:a="http://schemas.openxmlformats.org/drawingml/2006/main">
          <a:pPr algn="ctr"/>
          <a:r>
            <a:rPr lang="ru-RU" b="1" dirty="0"/>
            <a:t>ф</a:t>
          </a:r>
          <a:r>
            <a:rPr lang="ru-RU" b="1" dirty="0" smtClean="0"/>
            <a:t>акт 299 </a:t>
          </a:r>
          <a:r>
            <a:rPr lang="ru-RU" b="1" dirty="0" err="1" smtClean="0"/>
            <a:t>з.с</a:t>
          </a:r>
          <a:r>
            <a:rPr lang="ru-RU" b="1" dirty="0" smtClean="0"/>
            <a:t>.</a:t>
          </a:r>
          <a:endParaRPr lang="ru-RU" b="1" dirty="0"/>
        </a:p>
      </cdr:txBody>
    </cdr:sp>
  </cdr:relSizeAnchor>
  <cdr:relSizeAnchor xmlns:cdr="http://schemas.openxmlformats.org/drawingml/2006/chartDrawing">
    <cdr:from>
      <cdr:x>0.69811</cdr:x>
      <cdr:y>0.87302</cdr:y>
    </cdr:from>
    <cdr:to>
      <cdr:x>0.9434</cdr:x>
      <cdr:y>0.96825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2643206" y="3929090"/>
          <a:ext cx="928694" cy="42862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4F81BD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dirty="0" smtClean="0"/>
            <a:t>план 961 </a:t>
          </a:r>
          <a:r>
            <a:rPr lang="ru-RU" b="1" dirty="0" err="1" smtClean="0"/>
            <a:t>з.с</a:t>
          </a:r>
          <a:r>
            <a:rPr lang="ru-RU" b="1" dirty="0" smtClean="0"/>
            <a:t>.</a:t>
          </a:r>
          <a:endParaRPr lang="ru-RU" b="1" dirty="0"/>
        </a:p>
      </cdr:txBody>
    </cdr:sp>
  </cdr:relSizeAnchor>
  <cdr:relSizeAnchor xmlns:cdr="http://schemas.openxmlformats.org/drawingml/2006/chartDrawing">
    <cdr:from>
      <cdr:x>0.41509</cdr:x>
      <cdr:y>0.87302</cdr:y>
    </cdr:from>
    <cdr:to>
      <cdr:x>0.66038</cdr:x>
      <cdr:y>0.96825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1571636" y="3929090"/>
          <a:ext cx="928694" cy="428628"/>
        </a:xfrm>
        <a:prstGeom xmlns:a="http://schemas.openxmlformats.org/drawingml/2006/main" prst="roundRect">
          <a:avLst/>
        </a:prstGeom>
        <a:solidFill xmlns:a="http://schemas.openxmlformats.org/drawingml/2006/main">
          <a:srgbClr val="4F81BD"/>
        </a:solidFill>
        <a:ln xmlns:a="http://schemas.openxmlformats.org/drawingml/2006/main" w="19050" cap="flat" cmpd="sng" algn="ctr">
          <a:solidFill>
            <a:srgbClr val="4F81BD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lIns="0" tIns="0" rIns="0" bIns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b="1" dirty="0" smtClean="0"/>
            <a:t>факт 366 </a:t>
          </a:r>
          <a:r>
            <a:rPr lang="ru-RU" b="1" dirty="0" err="1" smtClean="0"/>
            <a:t>з.с</a:t>
          </a:r>
          <a:r>
            <a:rPr lang="ru-RU" b="1" dirty="0" smtClean="0"/>
            <a:t>.</a:t>
          </a:r>
          <a:endParaRPr lang="ru-RU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7C3B8-5A29-4578-9EF1-2CC98B21201C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BEB1F-D66C-40E0-9CD7-2DE3348396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4445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A019F3-8596-4028-9847-CBD3A185B07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8" name="Rectangle 8"/>
          <p:cNvSpPr>
            <a:spLocks noGrp="1"/>
          </p:cNvSpPr>
          <p:nvPr>
            <p:ph type="body" sz="quarter" idx="13" hasCustomPrompt="1"/>
          </p:nvPr>
        </p:nvSpPr>
        <p:spPr>
          <a:xfrm>
            <a:off x="304800" y="381000"/>
            <a:ext cx="8077200" cy="228600"/>
          </a:xfrm>
          <a:solidFill>
            <a:schemeClr val="accent6">
              <a:shade val="75000"/>
            </a:schemeClr>
          </a:solidFill>
        </p:spPr>
        <p:txBody>
          <a:bodyPr/>
          <a:lstStyle>
            <a:lvl1pPr eaLnBrk="1" latinLnBrk="0" hangingPunct="1">
              <a:defRPr kumimoji="0" lang="ru-RU" b="1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ru-RU"/>
              <a:t>Заголовок</a:t>
            </a:r>
          </a:p>
        </p:txBody>
      </p:sp>
      <p:sp>
        <p:nvSpPr>
          <p:cNvPr id="11" name="Rectangle 11"/>
          <p:cNvSpPr>
            <a:spLocks noGrp="1"/>
          </p:cNvSpPr>
          <p:nvPr>
            <p:ph sz="quarter" idx="15"/>
          </p:nvPr>
        </p:nvSpPr>
        <p:spPr>
          <a:xfrm>
            <a:off x="304800" y="609600"/>
            <a:ext cx="8077200" cy="56388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9" name="Rectangle 9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828FD173-2CB3-4214-8741-970D8D476901}" type="datetime1">
              <a:rPr/>
              <a:pPr algn="r"/>
              <a:t>6/28/2006</a:t>
            </a:fld>
            <a:endParaRPr kumimoji="0" lang="ru-RU"/>
          </a:p>
        </p:txBody>
      </p:sp>
      <p:sp>
        <p:nvSpPr>
          <p:cNvPr id="10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256D3EEF-DE4E-429D-8EC4-DDC531AFF587}" type="slidenum">
              <a:rPr kumimoji="0" lang="ru-RU" sz="1000"/>
              <a:pPr algn="r"/>
              <a:t>‹#›</a:t>
            </a:fld>
            <a:endParaRPr kumimoji="0" lang="ru-RU"/>
          </a:p>
        </p:txBody>
      </p:sp>
      <p:sp>
        <p:nvSpPr>
          <p:cNvPr id="12" name="Rectangle 12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6BCDF-0139-4193-ACDC-BB8CDED6EAC1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7A9C7-88F6-4075-93C9-63838298C6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chart" Target="../charts/chart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5733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Мониторинг территориальной программы ОМС РС(Я), новое в КСГ.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Пилотный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проект «Сбалансированность ТПОМС»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429256" y="5072074"/>
            <a:ext cx="3128930" cy="1199704"/>
          </a:xfrm>
        </p:spPr>
        <p:txBody>
          <a:bodyPr>
            <a:normAutofit fontScale="92500"/>
          </a:bodyPr>
          <a:lstStyle/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Начальник отдела мониторинга территориальной программы ТФОМС РС (Я)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</a:rPr>
              <a:t>Прокопьев Е.С.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500063"/>
            <a:ext cx="1219200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1071546"/>
          <a:ext cx="8286808" cy="5638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823"/>
                <a:gridCol w="791280"/>
                <a:gridCol w="3084298"/>
                <a:gridCol w="3116407"/>
              </a:tblGrid>
              <a:tr h="5179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примечание </a:t>
                      </a:r>
                    </a:p>
                  </a:txBody>
                  <a:tcPr marL="0" marR="0" marT="0" marB="0" anchor="ctr"/>
                </a:tc>
              </a:tr>
              <a:tr h="146866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Онкология, взрослые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 146 по 155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тканей).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Внесены 10 уровней лечения, по каждой КСГ расписана схема лекарственной терапии из ЖНВЛП, также определены препараты, оплата которых по КСГ осуществляется в случае назначения лекарственного препарата по решению врачебной комиссии.</a:t>
                      </a:r>
                    </a:p>
                  </a:txBody>
                  <a:tcPr marL="0" marR="0" marT="0" marB="0" anchor="ctr"/>
                </a:tc>
              </a:tr>
              <a:tr h="5557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доброкачественных заболеваниях крови и пузырном заносе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  <a:p>
                      <a:pPr algn="just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/>
                </a:tc>
              </a:tr>
              <a:tr h="97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Фебрильная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нейтропения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агранулоцитоз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вследствие проведения лекарственной терапии злокачественных новообразований (кроме лимфоидной и кроветворной тканей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).</a:t>
                      </a:r>
                    </a:p>
                    <a:p>
                      <a:pPr algn="just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/>
                </a:tc>
              </a:tr>
              <a:tr h="9791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Установка, замена порт системы (катетера) для лекарственной терапии злокачественных новообразований (кроме лимфоидной и кроветворной тканей)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785926"/>
          <a:ext cx="8215370" cy="2786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8565"/>
                <a:gridCol w="997264"/>
                <a:gridCol w="4669541"/>
              </a:tblGrid>
              <a:tr h="1393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13930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Хирургия (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комбустиология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299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Ожоги (уровень 4,5) с синдромом органной дисфункции 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8" y="1357298"/>
          <a:ext cx="8286807" cy="3929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548"/>
                <a:gridCol w="1416548"/>
                <a:gridCol w="5453711"/>
              </a:tblGrid>
              <a:tr h="7422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127389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Прочее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Интенсивная терапия пациентов с нейрогенными нарушениями жизненно важных функций, нуждающихся в их длительном искусственном замещении </a:t>
                      </a:r>
                      <a:endParaRPr lang="ru-RU" sz="1400" b="1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636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Реинфузия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аутокрови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соответствующие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849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Баллонная внутриаортальная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контрпульсация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соответствующие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услуги</a:t>
                      </a:r>
                    </a:p>
                    <a:p>
                      <a:pPr algn="l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26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Экстракорпоральная мембранная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оксигенация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- соответствующие услуги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7" y="1928802"/>
          <a:ext cx="8215370" cy="2286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8909"/>
                <a:gridCol w="1487265"/>
                <a:gridCol w="5099196"/>
              </a:tblGrid>
              <a:tr h="11430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11430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Гериатрия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Старческая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астения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Круглосуточный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857232"/>
          <a:ext cx="8072494" cy="5830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1071570"/>
                <a:gridCol w="5572164"/>
              </a:tblGrid>
              <a:tr h="4619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538134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(3 балла по ШРМ)</a:t>
                      </a:r>
                    </a:p>
                  </a:txBody>
                  <a:tcPr marL="9525" marR="9525" marT="9525" marB="0" anchor="b"/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(4 балла по ШРМ)</a:t>
                      </a:r>
                    </a:p>
                  </a:txBody>
                  <a:tcPr marL="9525" marR="9525" marT="9525" marB="0" anchor="b"/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(5 баллов по ШРМ)</a:t>
                      </a:r>
                    </a:p>
                  </a:txBody>
                  <a:tcPr marL="9525" marR="9525" marT="9525" marB="0" anchor="b"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(6 баллов по ШРМ)</a:t>
                      </a:r>
                    </a:p>
                  </a:txBody>
                  <a:tcPr marL="9525" marR="9525" marT="9525" marB="0" anchor="b"/>
                </a:tc>
              </a:tr>
              <a:tr h="428628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(3 балла по ШРМ)</a:t>
                      </a:r>
                    </a:p>
                  </a:txBody>
                  <a:tcPr marL="9525" marR="9525" marT="9525" marB="0" anchor="b"/>
                </a:tc>
              </a:tr>
              <a:tr h="5000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(4 баллов по ШРМ)</a:t>
                      </a:r>
                    </a:p>
                  </a:txBody>
                  <a:tcPr marL="9525" marR="9525" marT="9525" marB="0" anchor="b"/>
                </a:tc>
              </a:tr>
              <a:tr h="428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(5 баллов по ШРМ)</a:t>
                      </a:r>
                    </a:p>
                  </a:txBody>
                  <a:tcPr marL="9525" marR="9525" marT="9525" marB="0" anchor="b"/>
                </a:tc>
              </a:tr>
              <a:tr h="2995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кардиореабилитация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(3 балла по ШРМ)</a:t>
                      </a:r>
                    </a:p>
                  </a:txBody>
                  <a:tcPr marL="9525" marR="9525" marT="9525" marB="0" anchor="b"/>
                </a:tc>
              </a:tr>
              <a:tr h="343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кардиореабилитация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(4 балла по ШРМ)</a:t>
                      </a:r>
                    </a:p>
                  </a:txBody>
                  <a:tcPr marL="9525" marR="9525" marT="9525" marB="0" anchor="b"/>
                </a:tc>
              </a:tr>
              <a:tr h="2752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кардиореабилитация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(5 балла по ШРМ)</a:t>
                      </a:r>
                    </a:p>
                  </a:txBody>
                  <a:tcPr marL="9525" marR="9525" marT="9525" marB="0" anchor="b"/>
                </a:tc>
              </a:tr>
              <a:tr h="2963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при других соматических заболеваниях (3 балла по ШРМ)</a:t>
                      </a:r>
                    </a:p>
                  </a:txBody>
                  <a:tcPr marL="9525" marR="9525" marT="9525" marB="0" anchor="b"/>
                </a:tc>
              </a:tr>
              <a:tr h="322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при других соматических заболеваниях (4 баллов по ШРМ)</a:t>
                      </a:r>
                    </a:p>
                  </a:txBody>
                  <a:tcPr marL="9525" marR="9525" marT="9525" marB="0" anchor="b"/>
                </a:tc>
              </a:tr>
              <a:tr h="2486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при других соматических заболеваниях (5 баллов по ШРМ)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Медицинская реабилитация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214283" y="1571612"/>
          <a:ext cx="800105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5"/>
                <a:gridCol w="5715040"/>
                <a:gridCol w="1428760"/>
              </a:tblGrid>
              <a:tr h="57731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Градации</a:t>
                      </a:r>
                      <a:r>
                        <a:rPr lang="ru-RU" sz="1100" baseline="0" dirty="0" smtClean="0">
                          <a:latin typeface="Arial" pitchFamily="34" charset="0"/>
                          <a:cs typeface="Arial" pitchFamily="34" charset="0"/>
                        </a:rPr>
                        <a:t> и оценки</a:t>
                      </a:r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Описание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статуса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Условия оказания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29117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Arial" pitchFamily="34" charset="0"/>
                          <a:cs typeface="Arial" pitchFamily="34" charset="0"/>
                        </a:rPr>
                        <a:t>Нет симптомов</a:t>
                      </a:r>
                      <a:endParaRPr lang="ru-RU" sz="11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1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100" dirty="0" smtClean="0">
                          <a:latin typeface="Arial" pitchFamily="34" charset="0"/>
                          <a:cs typeface="Arial" pitchFamily="34" charset="0"/>
                        </a:rPr>
                        <a:t>Не нуждается в реабилитации</a:t>
                      </a:r>
                      <a:endParaRPr lang="ru-RU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01876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Отсутствие значимых нарушений жизнедеятельности, </a:t>
                      </a:r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несмотря на имеющиеся симптомы заболевания: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Может вернуться к прежнему образу жизни (работа, обучение), поддерживать прежний уровень активности и социальной жизни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Тратит столько же времени на выполнение дел, как и раньше до болезни </a:t>
                      </a:r>
                    </a:p>
                    <a:p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8728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Легкое </a:t>
                      </a:r>
                      <a:r>
                        <a:rPr lang="ru-RU" sz="1200" b="1" smtClean="0">
                          <a:latin typeface="Arial" pitchFamily="34" charset="0"/>
                          <a:cs typeface="Arial" pitchFamily="34" charset="0"/>
                        </a:rPr>
                        <a:t>нарушение функций жизнедеятельности: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kern="120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 может выполнять ту активность, которая была до заболевания, но может справляться со своими делами без посторонней помощи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r>
                        <a:rPr kumimoji="0" lang="ru-RU" sz="1000" kern="120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Может самостоятельно за собой ухаживать. Может проживать один дома от недели и более без помощи </a:t>
                      </a:r>
                    </a:p>
                    <a:p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Arial" pitchFamily="34" charset="0"/>
                          <a:cs typeface="Arial" pitchFamily="34" charset="0"/>
                        </a:rPr>
                        <a:t>Курс лечения в условиях дневного стационара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13106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0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Ограничение жизнедеятельности, умеренное по своей выраженности: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Может передвигаться самостоятельно и без посторонней помощи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Самостоятельно одевается, раздевается, ходит в туалет, ест и выполняет др. виды повседневной активности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Нуждается в помощи при выполнении сложных видов активности: приготовление пищи, уборке дома, поход в магазин за покупками и другие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Нуждается в помощниках при ведении финансовых дел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Может проживать один дома без помощи от 1 суток до 1 недели </a:t>
                      </a:r>
                    </a:p>
                    <a:p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Курс лечения в условиях дневного стационара или в стационарных условиях в зависимости от состояния пациента</a:t>
                      </a:r>
                      <a:endParaRPr lang="ru-RU" sz="1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000100" y="642918"/>
            <a:ext cx="6215106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Шкала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реабилитационной маршрутизации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9" y="785794"/>
          <a:ext cx="8072493" cy="4395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1"/>
                <a:gridCol w="5454301"/>
                <a:gridCol w="1618061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Градации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и оценки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Градации</a:t>
                      </a:r>
                      <a:r>
                        <a:rPr lang="ru-RU" sz="1400" baseline="0" dirty="0" smtClean="0">
                          <a:latin typeface="Arial" pitchFamily="34" charset="0"/>
                          <a:cs typeface="Arial" pitchFamily="34" charset="0"/>
                        </a:rPr>
                        <a:t> и оценки</a:t>
                      </a:r>
                      <a:endParaRPr lang="ru-RU" sz="14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itchFamily="34" charset="0"/>
                          <a:cs typeface="Arial" pitchFamily="34" charset="0"/>
                        </a:rPr>
                        <a:t>Условия оказания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Выраженное ограничение жизнедеятельности:</a:t>
                      </a:r>
                    </a:p>
                    <a:p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 может передвигаться самостоятельно и без посторонней помощи </a:t>
                      </a:r>
                    </a:p>
                    <a:p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Нуждается в помощи при выполнении повседневных задач </a:t>
                      </a:r>
                    </a:p>
                    <a:p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 обычной жизни нуждается в ухаживающем. Может проживать один дома без помощи до 1 суток.</a:t>
                      </a:r>
                      <a:endParaRPr lang="ru-RU" sz="12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Курс лечения в стационарных</a:t>
                      </a:r>
                      <a:r>
                        <a:rPr lang="ru-RU" sz="1200" baseline="0" dirty="0" smtClean="0">
                          <a:latin typeface="Arial" pitchFamily="34" charset="0"/>
                          <a:cs typeface="Arial" pitchFamily="34" charset="0"/>
                        </a:rPr>
                        <a:t> условиях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3985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Грубое нарушение процессов жизнедеятельности:</a:t>
                      </a:r>
                    </a:p>
                    <a:p>
                      <a:pPr algn="just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Пациент прикован к постели </a:t>
                      </a:r>
                    </a:p>
                    <a:p>
                      <a:pPr algn="just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 может передвигаться самостоятельно и без посторонней помощи </a:t>
                      </a:r>
                    </a:p>
                    <a:p>
                      <a:pPr algn="just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Нуждается в постоянном внимании, помощи при выполнении всех повседневных задач: одевание, раздевание, туалет, прием пищи и др. </a:t>
                      </a:r>
                    </a:p>
                    <a:p>
                      <a:pPr algn="just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Нуждается в ухаживающем постоянно (и днем, и ночью) </a:t>
                      </a:r>
                    </a:p>
                    <a:p>
                      <a:pPr algn="just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 может быть оставлен один дома без посторонней помощи </a:t>
                      </a:r>
                    </a:p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3985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Нарушение жизнедеятельности крайней степени тяжести: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Хроническое нарушение сознания: витальные функции стабильны; нейромышечные и коммуникативные функции глубоко нарушены; пациент может находиться в условиях специального ухода реанимационного отделения </a:t>
                      </a:r>
                    </a:p>
                    <a:p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Нейромышечная несостоятельность: психический статус в пределах нормы, однако глубокий двигательный дефицит (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тетраплегия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) и </a:t>
                      </a:r>
                      <a:r>
                        <a:rPr kumimoji="0" lang="ru-RU" sz="10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бульбарные</a:t>
                      </a: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нарушения вынуждают больного оставаться в специализированном реанимационном отделении </a:t>
                      </a:r>
                    </a:p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6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58" y="1285860"/>
          <a:ext cx="3779841" cy="13306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412"/>
                <a:gridCol w="2570926"/>
                <a:gridCol w="571503"/>
              </a:tblGrid>
              <a:tr h="44355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КПГ/КСГ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КЗ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4355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Гериатрия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4355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343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Старческая астения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" pitchFamily="34" charset="0"/>
                          <a:cs typeface="Arial" pitchFamily="34" charset="0"/>
                        </a:rPr>
                        <a:t>1,5</a:t>
                      </a:r>
                      <a:endParaRPr lang="ru-RU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4857752" y="1285860"/>
            <a:ext cx="3643338" cy="19288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Лечение по профилю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«Гериатрия»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производится только в медицинских организациях и структурных подразделениях медицинских организаций,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имеющих соответствующую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лицензию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1000108"/>
            <a:ext cx="6429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!</a:t>
            </a:r>
            <a:r>
              <a:rPr lang="ru-RU" sz="7200" b="1" dirty="0" smtClean="0"/>
              <a:t> </a:t>
            </a:r>
            <a:endParaRPr lang="ru-RU" sz="72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71604" y="3786190"/>
            <a:ext cx="5072098" cy="19288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Лечение по профилю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«Медицинская реабилитация»</a:t>
            </a:r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производится только в медицинских организациях и структурных подразделениях медицинских организаций, 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имеющих соответствующую </a:t>
            </a:r>
            <a:r>
              <a:rPr lang="ru-RU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лицензию</a:t>
            </a:r>
            <a:endParaRPr lang="ru-RU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2357430"/>
          <a:ext cx="8501122" cy="816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642"/>
                <a:gridCol w="1036722"/>
                <a:gridCol w="5874758"/>
              </a:tblGrid>
              <a:tr h="408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408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Гематология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Болезни крови (уровень 2) 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2143116"/>
          <a:ext cx="8429683" cy="1785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283"/>
                <a:gridCol w="890941"/>
                <a:gridCol w="5962459"/>
              </a:tblGrid>
              <a:tr h="5778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1208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Кардиология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Лечение наследственных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атерогенных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нарушений липидного обмена с применением методов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афереза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(липидная фильтрация,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афинная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и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иммуносорбция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липопротеидов) в случае отсутствия эффективности базисной терапии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857224" y="0"/>
            <a:ext cx="8286776" cy="500042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Сравнение плана объемов медицинской помощи  по ТП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ОМС РС(Я) в расчете на одного застрахованного за 2018г  с утвержденными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федеральными нормативами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571480"/>
          <a:ext cx="9144000" cy="3143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0" y="3714752"/>
          <a:ext cx="3786182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3786182" y="3714752"/>
          <a:ext cx="2500330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6215074" y="3714752"/>
          <a:ext cx="2928926" cy="3143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1128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429684" cy="44291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613"/>
                <a:gridCol w="959476"/>
                <a:gridCol w="6236595"/>
              </a:tblGrid>
              <a:tr h="5325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556659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Онкология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3)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4)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5)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6)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7)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8) </a:t>
                      </a:r>
                    </a:p>
                  </a:txBody>
                  <a:tcPr marL="0" marR="0" marT="0" marB="0" anchor="ctr"/>
                </a:tc>
              </a:tr>
              <a:tr h="556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доброкачественных заболеваниях крови и пузырном заносе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20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85786" y="2214554"/>
          <a:ext cx="7572428" cy="1928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5983"/>
                <a:gridCol w="1169724"/>
                <a:gridCol w="4986721"/>
              </a:tblGrid>
              <a:tr h="9644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9644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Хирургия (абдоминальная)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Операции на желчном пузыре и желчевыводящих путях</a:t>
                      </a: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71414"/>
            <a:ext cx="8229600" cy="71435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Дневной стационар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дополнительно включенные КСГ</a:t>
            </a:r>
            <a:endParaRPr lang="ru-RU" sz="1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42844" y="928670"/>
          <a:ext cx="8429683" cy="5633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283"/>
                <a:gridCol w="1028010"/>
                <a:gridCol w="5825390"/>
              </a:tblGrid>
              <a:tr h="7229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профиль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0" marR="0" marT="0" marB="0" anchor="ctr"/>
                </a:tc>
              </a:tr>
              <a:tr h="549238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(2 балла по ШРМ)</a:t>
                      </a:r>
                    </a:p>
                  </a:txBody>
                  <a:tcPr marL="9525" marR="9525" marT="9525" marB="0" anchor="ctr"/>
                </a:tc>
              </a:tr>
              <a:tr h="617892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центральной нервной системы (3 балла по ШРМ)</a:t>
                      </a:r>
                    </a:p>
                  </a:txBody>
                  <a:tcPr marL="9525" marR="9525" marT="9525" marB="0" anchor="ctr"/>
                </a:tc>
              </a:tr>
              <a:tr h="686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(2 балла по ШРМ)</a:t>
                      </a:r>
                    </a:p>
                  </a:txBody>
                  <a:tcPr marL="9525" marR="9525" marT="9525" marB="0" anchor="ctr"/>
                </a:tc>
              </a:tr>
              <a:tr h="624296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пациентов с заболеваниями опорно-двигательного аппарата и периферической нервной системы (3 балла по ШРМ)</a:t>
                      </a:r>
                    </a:p>
                  </a:txBody>
                  <a:tcPr marL="9525" marR="9525" marT="9525" marB="0" anchor="ctr"/>
                </a:tc>
              </a:tr>
              <a:tr h="6114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кардиореабилитация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(2 балла по ШРМ)</a:t>
                      </a:r>
                    </a:p>
                  </a:txBody>
                  <a:tcPr marL="9525" marR="9525" marT="9525" marB="0" anchor="ctr"/>
                </a:tc>
              </a:tr>
              <a:tr h="6114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</a:t>
                      </a:r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кардиореабилитация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(3 балла по ШРМ)</a:t>
                      </a:r>
                    </a:p>
                  </a:txBody>
                  <a:tcPr marL="9525" marR="9525" marT="9525" marB="0" anchor="ctr"/>
                </a:tc>
              </a:tr>
              <a:tr h="611489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при других соматических заболеваниях (2 балла по ШРМ)</a:t>
                      </a:r>
                    </a:p>
                  </a:txBody>
                  <a:tcPr marL="9525" marR="9525" marT="9525" marB="0" anchor="ctr"/>
                </a:tc>
              </a:tr>
              <a:tr h="573100"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Медицинская реабилитация при других соматических заболеваниях (3 балла по ШРМ)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6840761" cy="368280"/>
          </a:xfrm>
        </p:spPr>
        <p:txBody>
          <a:bodyPr>
            <a:normAutofit/>
          </a:bodyPr>
          <a:lstStyle/>
          <a:p>
            <a:r>
              <a:rPr lang="ru-RU" sz="1400" b="1" dirty="0"/>
              <a:t>Заместительная почечная терапия за 2017-</a:t>
            </a:r>
            <a:r>
              <a:rPr lang="ru-RU" sz="1400" b="1" dirty="0" err="1"/>
              <a:t>2018гг</a:t>
            </a:r>
            <a:r>
              <a:rPr lang="ru-RU" sz="1400" b="1" dirty="0"/>
              <a:t>..</a:t>
            </a:r>
          </a:p>
        </p:txBody>
      </p:sp>
      <p:pic>
        <p:nvPicPr>
          <p:cNvPr id="4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6230191"/>
              </p:ext>
            </p:extLst>
          </p:nvPr>
        </p:nvGraphicFramePr>
        <p:xfrm>
          <a:off x="539551" y="807029"/>
          <a:ext cx="7632849" cy="5463673"/>
        </p:xfrm>
        <a:graphic>
          <a:graphicData uri="http://schemas.openxmlformats.org/drawingml/2006/table">
            <a:tbl>
              <a:tblPr/>
              <a:tblGrid>
                <a:gridCol w="3746697"/>
                <a:gridCol w="1357322"/>
                <a:gridCol w="1357322"/>
                <a:gridCol w="1171508"/>
              </a:tblGrid>
              <a:tr h="3484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Медицинские организации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 на 2017 год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План  на 2018 год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Прирост в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4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медицинские услуги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медицинские услуги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6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ВСЕГО по РС(Я):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13244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74368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561,5%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ООО "МЦ Диалог",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.: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11785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60075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509,8%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низкопоточный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10431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38220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366,4%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23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высокопоточный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16380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9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Перитонеальный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диализ с использованием автоматизированных технологий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316,0%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Перитонеальный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диализ               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1123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4745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422,5%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ГБУ РС(Я)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Мирнинская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ЦРБ",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.: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667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3636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545,1%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низкопоточный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607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3276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539,7%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Перитонеальный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диализ               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600,0%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Якутская больница ФГБУЗ ДВОМЦ ФМБА России,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.: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792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7020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886,4%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высокопоточный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413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944,3%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Гемодиафильтрация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379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3120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823,2%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3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Филиал ООО "Бельгийская Медицинская Компания" в г. Нерюнгри,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.: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высокопоточный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322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6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ГБУ РС (Я)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Нерюгринская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ЦРБ", в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т.ч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.: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3315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Гемодиализ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интермиттирующий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высокопоточный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3315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7466" marR="7466" marT="746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68710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Приоритетные направления на 2018 год</a:t>
            </a:r>
            <a:endParaRPr lang="ru-RU" sz="2800" b="1" dirty="0"/>
          </a:p>
        </p:txBody>
      </p:sp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5C58AEC-0A81-438C-B8F7-75A9BC51A152}" type="slidenum">
              <a:rPr lang="ru-RU" altLang="en-US" smtClean="0"/>
              <a:pPr>
                <a:defRPr/>
              </a:pPr>
              <a:t>24</a:t>
            </a:fld>
            <a:endParaRPr lang="ru-RU" altLang="en-US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836712"/>
            <a:ext cx="8568952" cy="57606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«Сбалансированность территориальной программы обязательного медицинского страхования»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Портфель № 1 «Планирование оптимальных объемов медицинской помощи в медицинских организациях».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Сбалансированность объемов медицинской помощи и нормативов финансовых затрат на единицу объема медицинской помощи по условиям ее оказания;</a:t>
            </a:r>
          </a:p>
          <a:p>
            <a:pPr algn="just" fontAlgn="base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Реструктуризация амбулаторно-поликлинической службы за счет расширения видов амбулаторно-поликлинической помощи: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2.1. Создание мобильных выездных бригад 1го уровня на базе районных больниц для обеспечения специализированной медицинской помощи в труднодоступных и отдаленных населенных пунктах;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2.2. Организация центра амбулаторной хирургии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2.3. Организация межрайонного кабинета заместительной почечной терапии (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перитонеальный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диализ) на базе ГБУ «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Таттинская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ЦРБ»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Внедрение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телемедицинских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консультаций между структурными подразделениями (ФАП, ВА, УБ) с отделениями ЦРБ;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Реструктуризация коечного фонда ЦРБ с учетом достижения качественных показателей стационарной помощи;</a:t>
            </a:r>
            <a:r>
              <a:rPr lang="ru-RU" sz="1600" b="1" dirty="0" smtClean="0"/>
              <a:t>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Повышение качества диспансерного наблюдения за больными, страдающими хроническими неинфекционными заболеваниями, являющихся основной причиной смертности, посредством внедрения страховых представителей 3 уровня</a:t>
            </a:r>
          </a:p>
          <a:p>
            <a:pPr algn="just"/>
            <a:endParaRPr lang="ru-RU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65403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Приоритетные направления на 2018 год</a:t>
            </a:r>
            <a:endParaRPr lang="ru-RU" sz="2800" b="1" dirty="0"/>
          </a:p>
        </p:txBody>
      </p:sp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5C58AEC-0A81-438C-B8F7-75A9BC51A152}" type="slidenum">
              <a:rPr lang="ru-RU" altLang="en-US" smtClean="0"/>
              <a:pPr>
                <a:defRPr/>
              </a:pPr>
              <a:t>25</a:t>
            </a:fld>
            <a:endParaRPr lang="ru-RU" altLang="en-US" smtClean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836712"/>
            <a:ext cx="8568952" cy="576063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«Разделение рисков недостижения клинически обоснованных показателей эффективности лекарственной терапии»</a:t>
            </a:r>
          </a:p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just"/>
            <a:r>
              <a:rPr lang="ru-RU" u="sng" dirty="0" smtClean="0">
                <a:solidFill>
                  <a:schemeClr val="tx1"/>
                </a:solidFill>
              </a:rPr>
              <a:t>Цель: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Эффективность расходования финансовых средств и расширение доступа пациентов (хронический вирусный гепатит) к современной инновационной терапии. </a:t>
            </a:r>
          </a:p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Пути реализации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препарата и коррекцию нежелательных реакций в соответствии с зарегистрированной в установленном законом порядке инструкцией по применению лекарственного Препарата.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Контроль за соблюдением Пациентом назначенной схемы лечения и инструкций по применению указанного лекарственного Препарата;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 результатов лечения путем оценки вирусологического ответа на лечение после четырех недель терапии, определяемого  как наличие РНК вируса гепатита С в крови не более 25 МЕ/мл на основании количественного молекулярного теста на определение РНК вируса гепатита С в крови с нижней границей определения 25 МЕ/мл и используемого в качестве предиктора конечной эффективности применения конкретным пациентом лекарственной терапии в комбинации «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пегилированный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интерферон +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рибавирин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симепревир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»;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Оформление отчета результативности мониторинга, содержащего описание состояния Пациентов, результатов диагностических исследований, проводимых в период лечения, и заключение лечащего врача о результативности лечения.</a:t>
            </a:r>
          </a:p>
          <a:p>
            <a:pPr marL="342900" lvl="1" indent="-342900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    Если лечение выбранными препаратами не будет приносить эффекта конкретному пациенту — он будет переводиться на другую схему лечения. Деньги, потраченные на закупку препаратов для пациентов, которые не получили эффекта от лечения, будут возмещены препаратами для других больных.</a:t>
            </a:r>
          </a:p>
          <a:p>
            <a:pPr marL="342900" indent="-342900">
              <a:buFont typeface="+mj-lt"/>
              <a:buAutoNum type="arabicPeriod"/>
            </a:pPr>
            <a:endParaRPr lang="ru-RU" sz="14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32856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857224" y="0"/>
            <a:ext cx="7572428" cy="500042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Сравнение плана объемов стационарной медицинской помощи  по ТП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ОМС РС(Я) 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 2016-2018гг.  </a:t>
            </a:r>
            <a:r>
              <a:rPr lang="ru-RU" sz="1600" b="1" dirty="0" smtClean="0"/>
              <a:t>с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федеральным нормативом на 2018г.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28596" y="1071546"/>
          <a:ext cx="3929090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714876" y="1071546"/>
          <a:ext cx="3786214" cy="2714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2071670" y="4214818"/>
          <a:ext cx="5000660" cy="2571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Заголовок 1"/>
          <p:cNvSpPr txBox="1">
            <a:spLocks/>
          </p:cNvSpPr>
          <p:nvPr/>
        </p:nvSpPr>
        <p:spPr>
          <a:xfrm>
            <a:off x="2643174" y="3857628"/>
            <a:ext cx="375761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Сравнение количества законченных случаев ВМП по годам</a:t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714348" y="714356"/>
            <a:ext cx="3543296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Сравнение количества законченных случаев СП на 1 застрахованного по годам</a:t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714876" y="714356"/>
            <a:ext cx="3757610" cy="368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Сравнение общего количества законченных случаев СП по годам</a:t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/>
            </a:r>
            <a:b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</a:b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1128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Диаграмма 23"/>
          <p:cNvGraphicFramePr/>
          <p:nvPr/>
        </p:nvGraphicFramePr>
        <p:xfrm>
          <a:off x="357158" y="928670"/>
          <a:ext cx="8358246" cy="5643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одержимое 8"/>
          <p:cNvSpPr>
            <a:spLocks noGrp="1"/>
          </p:cNvSpPr>
          <p:nvPr>
            <p:ph sz="quarter" idx="15"/>
          </p:nvPr>
        </p:nvSpPr>
        <p:spPr>
          <a:xfrm>
            <a:off x="142844" y="714356"/>
            <a:ext cx="2843808" cy="121444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2017 году 0,025 случая на 1 застрахованного или 24 499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случаев не обеспечены финансовыми средствами  (11,8% от общего количества)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142852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Сравнение планового объема случаев СП 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 федеральным нормативом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2643174" y="1857364"/>
            <a:ext cx="1000132" cy="57150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43240" y="1071546"/>
            <a:ext cx="2571768" cy="52322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4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4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17 940 случаев обеспечены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 госбюджета РС(Я)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1500166" y="1928802"/>
            <a:ext cx="500066" cy="35719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57818" y="3357562"/>
            <a:ext cx="2571768" cy="523220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4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4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16 882 случаев обеспечены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 госбюджета РС(Я)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одержимое 8"/>
          <p:cNvSpPr txBox="1">
            <a:spLocks/>
          </p:cNvSpPr>
          <p:nvPr/>
        </p:nvSpPr>
        <p:spPr>
          <a:xfrm>
            <a:off x="5357818" y="1714488"/>
            <a:ext cx="2843808" cy="121444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2018 году 0,023 случая на 1 застрахованного или 22 941 случаев не обеспечены финансовыми средствами  (19,1% от общего количества)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rot="10800000" flipV="1">
            <a:off x="4786314" y="2001828"/>
            <a:ext cx="500066" cy="6985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V="1">
            <a:off x="4643438" y="2857496"/>
            <a:ext cx="857256" cy="57150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53966"/>
          </a:xfrm>
        </p:spPr>
        <p:txBody>
          <a:bodyPr>
            <a:noAutofit/>
          </a:bodyPr>
          <a:lstStyle/>
          <a:p>
            <a:r>
              <a:rPr lang="ru-RU" sz="1800" dirty="0" smtClean="0"/>
              <a:t>Средневзвешенные объемы </a:t>
            </a:r>
            <a:br>
              <a:rPr lang="ru-RU" sz="1800" dirty="0" smtClean="0"/>
            </a:br>
            <a:r>
              <a:rPr lang="ru-RU" sz="1800" dirty="0" smtClean="0"/>
              <a:t>по стационарной медицинской помощи</a:t>
            </a:r>
            <a:endParaRPr lang="ru-RU" sz="1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556792"/>
          <a:ext cx="7858181" cy="3594186"/>
        </p:xfrm>
        <a:graphic>
          <a:graphicData uri="http://schemas.openxmlformats.org/drawingml/2006/table">
            <a:tbl>
              <a:tblPr/>
              <a:tblGrid>
                <a:gridCol w="4570794"/>
                <a:gridCol w="1075023"/>
                <a:gridCol w="1106182"/>
                <a:gridCol w="1106182"/>
              </a:tblGrid>
              <a:tr h="4286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МО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конец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Отклонение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от начала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Нюрбинская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-37,5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Томмотская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-23,3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"РСОЦКРИ"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2,32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-22,7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Айхальская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-19,2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ГАУ РС(Я) «МЦ г.Якутска»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0,76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-17,3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Амгинская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-16,0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Томпонская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-14,7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«Ленская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-14,0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Усть-Майская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-12,8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«Вилюйская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Алданская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 "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Серебряноборская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ГБ"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9C0006"/>
                          </a:solidFill>
                          <a:latin typeface="Calibri"/>
                        </a:rPr>
                        <a:t>-11,1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Всего по РС(Я)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1,13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1,10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-3,2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153966"/>
          </a:xfrm>
        </p:spPr>
        <p:txBody>
          <a:bodyPr>
            <a:noAutofit/>
          </a:bodyPr>
          <a:lstStyle/>
          <a:p>
            <a:r>
              <a:rPr lang="ru-RU" sz="2000" dirty="0" smtClean="0"/>
              <a:t>Средневзвешенные объемы </a:t>
            </a:r>
            <a:br>
              <a:rPr lang="ru-RU" sz="2000" dirty="0" smtClean="0"/>
            </a:br>
            <a:r>
              <a:rPr lang="ru-RU" sz="2000" dirty="0" smtClean="0"/>
              <a:t>по дневным стационарам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27584" y="2204864"/>
          <a:ext cx="7500989" cy="3273094"/>
        </p:xfrm>
        <a:graphic>
          <a:graphicData uri="http://schemas.openxmlformats.org/drawingml/2006/table">
            <a:tbl>
              <a:tblPr/>
              <a:tblGrid>
                <a:gridCol w="4363029"/>
                <a:gridCol w="1026158"/>
                <a:gridCol w="1055901"/>
                <a:gridCol w="1055901"/>
              </a:tblGrid>
              <a:tr h="5945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МО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начало 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конец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Отклонение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от начала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Верхоянская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-59,3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ООО МЦ "Дом здоровья"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1,33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-40,1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«Вилюйская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-36,2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Амгинская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-33,2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Томмотская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0,87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-33,0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Намская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0,90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"РСОЦКРИ"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1,88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1,45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-29,1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ООО "с/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п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Чэбдик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"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-28,6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Чульманская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-25,9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ГБУ РС(Я) «</a:t>
                      </a:r>
                      <a:r>
                        <a:rPr lang="ru-RU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Чурапчинская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ЦРБ»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-20,4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435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Всего по РС(Я)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1,20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1,09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-9,3</a:t>
                      </a:r>
                      <a:endParaRPr lang="ru-RU" sz="1400" b="1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 txBox="1">
            <a:spLocks/>
          </p:cNvSpPr>
          <p:nvPr/>
        </p:nvSpPr>
        <p:spPr>
          <a:xfrm>
            <a:off x="857224" y="357166"/>
            <a:ext cx="7572428" cy="500042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tabLst/>
              <a:defRPr/>
            </a:pPr>
            <a:r>
              <a:rPr lang="ru-RU" sz="1600" b="1" dirty="0" smtClean="0"/>
              <a:t>Дорогостоящие КСГ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дневного стационара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28596" y="1714488"/>
          <a:ext cx="3786214" cy="4500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71472" y="1000108"/>
            <a:ext cx="3400420" cy="631844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Сравнение количества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дорогостоящих КСГ 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дневного стационара по годам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4643438" y="1000108"/>
            <a:ext cx="368617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Сравнение коэффициентов затрат дорогостоящих КСГ дневного стационара по годам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4643438" y="1714488"/>
          <a:ext cx="3714776" cy="3786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9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1128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2200" b="1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2200" b="1" dirty="0" smtClean="0">
                <a:solidFill>
                  <a:srgbClr val="000000"/>
                </a:solidFill>
                <a:latin typeface="Times New Roman"/>
              </a:rPr>
              <a:t>Перечень новых дорогостоящих КСГ дневного стационара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71480"/>
          <a:ext cx="7929620" cy="6151399"/>
        </p:xfrm>
        <a:graphic>
          <a:graphicData uri="http://schemas.openxmlformats.org/drawingml/2006/table">
            <a:tbl>
              <a:tblPr/>
              <a:tblGrid>
                <a:gridCol w="500654"/>
                <a:gridCol w="799285"/>
                <a:gridCol w="6129027"/>
                <a:gridCol w="500654"/>
              </a:tblGrid>
              <a:tr h="2136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2017 год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КСГ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КСГ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КЗ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9158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Вирусный гепатит С хронический, лекарственная терапия при инфицировании вирусом генотипа 1, 4 (уровень 2)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22,20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366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85" marR="6385" marT="63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6385" marR="6385" marT="63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6385" marR="6385" marT="63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85" marR="6385" marT="63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6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№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/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2018 год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5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КСГ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КСГ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КЗ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48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Лучевая терапия (уровень 3)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6,42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6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других злокачественных новообразованиях лимфоидной и кроветворной тканей, взрослые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6,30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6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6)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7,06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6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7)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8,92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264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61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Лекарственная терапия при злокачественных новообразованиях (кроме лимфоидной и кроветворной тканей), взрослые (уровень 8)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18,44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03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69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Замена речевого процессора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45,50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473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117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Лечение кистозного фиброза с применением ингаляционной антибактериальной терапии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12,27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83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Отторжение, отмирание трансплантата органов и тканей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7,40</a:t>
                      </a:r>
                    </a:p>
                  </a:txBody>
                  <a:tcPr marL="6385" marR="6385" marT="63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238956"/>
          </a:xfrm>
        </p:spPr>
        <p:txBody>
          <a:bodyPr>
            <a:noAutofit/>
          </a:bodyPr>
          <a:lstStyle/>
          <a:p>
            <a:pPr algn="ctr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Оплата специализированной медицинской помощи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на основе КСГ 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642910" y="1714488"/>
            <a:ext cx="3643338" cy="640080"/>
          </a:xfrm>
          <a:solidFill>
            <a:schemeClr val="bg2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7544" y="2428868"/>
            <a:ext cx="3890142" cy="4024468"/>
          </a:xfrm>
          <a:ln w="28575">
            <a:solidFill>
              <a:schemeClr val="tx2"/>
            </a:solidFill>
            <a:prstDash val="sysDot"/>
          </a:ln>
        </p:spPr>
        <p:txBody>
          <a:bodyPr>
            <a:normAutofit fontScale="92500" lnSpcReduction="20000"/>
          </a:bodyPr>
          <a:lstStyle/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 стационарных условиях - 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315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групп КСГ * (в т.ч. по реабилитации)</a:t>
            </a:r>
          </a:p>
          <a:p>
            <a:endParaRPr lang="ru-RU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 условиях дневного стационара -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120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групп КСГ * (в т.ч. по реабилитации)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(*согласно Методическим рекомендациям по способам оплаты медицинской помощи за счет средств обязательного медицинского страхования МЗ РФ и ФФОМС от  22.12.2016г)</a:t>
            </a:r>
          </a:p>
          <a:p>
            <a:pPr>
              <a:buNone/>
            </a:pPr>
            <a:endParaRPr lang="ru-RU" sz="1800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43438" y="1714488"/>
            <a:ext cx="3785074" cy="640080"/>
          </a:xfr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2018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4643438" y="2428868"/>
            <a:ext cx="3961010" cy="4000528"/>
          </a:xfrm>
          <a:ln w="28575">
            <a:solidFill>
              <a:schemeClr val="tx2"/>
            </a:solidFill>
            <a:prstDash val="sysDot"/>
          </a:ln>
        </p:spPr>
        <p:txBody>
          <a:bodyPr>
            <a:normAutofit fontScale="85000" lnSpcReduction="20000"/>
          </a:bodyPr>
          <a:lstStyle/>
          <a:p>
            <a:endParaRPr lang="ru-RU" sz="1800" dirty="0" smtClean="0"/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 стационарных условиях - 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343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групп КСГ * (в т.ч. 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о реабилитации)</a:t>
            </a:r>
          </a:p>
          <a:p>
            <a:endParaRPr lang="ru-RU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dirty="0" smtClean="0">
                <a:latin typeface="Arial" pitchFamily="34" charset="0"/>
                <a:cs typeface="Arial" pitchFamily="34" charset="0"/>
              </a:rPr>
              <a:t>В условиях дневного стационара -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134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групп КСГ * (в т.ч. по реабилитации)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(*согласно Методическим рекомендациям по способам оплаты медицинской помощи за счет средств обязательного медицинского страхования МЗ РФ и ФФОМС от  21.11.2017г </a:t>
            </a:r>
            <a:r>
              <a:rPr lang="ru-RU" sz="1900" u="sng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 изменениями от 24.01.2018г</a:t>
            </a:r>
            <a:r>
              <a:rPr lang="ru-RU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endParaRPr lang="ru-RU" dirty="0"/>
          </a:p>
        </p:txBody>
      </p:sp>
      <p:pic>
        <p:nvPicPr>
          <p:cNvPr id="11" name="Picture 4" descr="\\Fs\common\TRANS\OUTBOX\УФФСиСО\госдума\Узор\Узор1 -длинный 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5213" y="0"/>
            <a:ext cx="4587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Эмблема ГУ ТФ ОМС РС(Я) для слай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57256" cy="80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3214</TotalTime>
  <Words>2384</Words>
  <Application>Microsoft Office PowerPoint</Application>
  <PresentationFormat>Экран (4:3)</PresentationFormat>
  <Paragraphs>546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Мониторинг территориальной программы ОМС РС(Я), новое в КСГ. Пилотный проект «Сбалансированность ТПОМС»</vt:lpstr>
      <vt:lpstr>Слайд 2</vt:lpstr>
      <vt:lpstr>Слайд 3</vt:lpstr>
      <vt:lpstr>Слайд 4</vt:lpstr>
      <vt:lpstr>Средневзвешенные объемы  по стационарной медицинской помощи</vt:lpstr>
      <vt:lpstr>Средневзвешенные объемы  по дневным стационарам</vt:lpstr>
      <vt:lpstr>  Сравнение количества  дорогостоящих КСГ  дневного стационара по годам  </vt:lpstr>
      <vt:lpstr> Перечень новых дорогостоящих КСГ дневного стационара </vt:lpstr>
      <vt:lpstr>Оплата специализированной медицинской помощи  на основе КСГ </vt:lpstr>
      <vt:lpstr>Круглосуточный стационар дополнительно включенные КСГ</vt:lpstr>
      <vt:lpstr>Круглосуточный стационар дополнительно включенные КСГ</vt:lpstr>
      <vt:lpstr>Круглосуточный стационар дополнительно включенные КСГ</vt:lpstr>
      <vt:lpstr>Круглосуточный стационар дополнительно включенные КСГ</vt:lpstr>
      <vt:lpstr>Круглосуточный стационар дополнительно включенные КСГ</vt:lpstr>
      <vt:lpstr>Медицинская реабилитация</vt:lpstr>
      <vt:lpstr>Слайд 16</vt:lpstr>
      <vt:lpstr>Слайд 17</vt:lpstr>
      <vt:lpstr>Дневной стационар дополнительно включенные КСГ</vt:lpstr>
      <vt:lpstr>Дневной стационар дополнительно включенные КСГ</vt:lpstr>
      <vt:lpstr>Дневной стационар дополнительно включенные КСГ</vt:lpstr>
      <vt:lpstr>Дневной стационар дополнительно включенные КСГ</vt:lpstr>
      <vt:lpstr>Дневной стационар дополнительно включенные КСГ</vt:lpstr>
      <vt:lpstr>Заместительная почечная терапия за 2017-2018гг..</vt:lpstr>
      <vt:lpstr>Приоритетные направления на 2018 год</vt:lpstr>
      <vt:lpstr>Приоритетные направления на 2018 год</vt:lpstr>
      <vt:lpstr>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Выполнение объёмов медицинской помощи за 2012 год</dc:title>
  <dc:creator>Silvestrovich</dc:creator>
  <cp:lastModifiedBy>Prokopev</cp:lastModifiedBy>
  <cp:revision>407</cp:revision>
  <dcterms:created xsi:type="dcterms:W3CDTF">2013-08-09T02:41:48Z</dcterms:created>
  <dcterms:modified xsi:type="dcterms:W3CDTF">2018-03-15T05:03:06Z</dcterms:modified>
</cp:coreProperties>
</file>